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Montserrat"/>
      <p:regular r:id="rId51"/>
      <p:bold r:id="rId52"/>
      <p:italic r:id="rId53"/>
      <p:boldItalic r:id="rId54"/>
    </p:embeddedFont>
    <p:embeddedFont>
      <p:font typeface="Century Gothic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regular.fntdata"/><Relationship Id="rId50" Type="http://schemas.openxmlformats.org/officeDocument/2006/relationships/slide" Target="slides/slide45.xml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6.xml"/><Relationship Id="rId55" Type="http://schemas.openxmlformats.org/officeDocument/2006/relationships/font" Target="fonts/CenturyGothic-regular.fntdata"/><Relationship Id="rId10" Type="http://schemas.openxmlformats.org/officeDocument/2006/relationships/slide" Target="slides/slide5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57" Type="http://schemas.openxmlformats.org/officeDocument/2006/relationships/font" Target="fonts/CenturyGothic-italic.fntdata"/><Relationship Id="rId12" Type="http://schemas.openxmlformats.org/officeDocument/2006/relationships/slide" Target="slides/slide7.xml"/><Relationship Id="rId56" Type="http://schemas.openxmlformats.org/officeDocument/2006/relationships/font" Target="fonts/CenturyGothic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CenturyGothic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82b055cad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82b055cad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e83af3e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e83af3e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e83af3ee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e83af3ee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c0d0f05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c0d0f05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42a024f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42a024f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82b055c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82b055c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482b055cad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482b055cad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a024f22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a024f22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504ee956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504ee956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81865a7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81865a7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482b055cad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482b055cad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81865a76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81865a76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781865a76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781865a76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781865a76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781865a76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504ee956f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504ee956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1dd1bb385aaeb7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1dd1bb385aaeb7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45e1ab60b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45e1ab60b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45e1ab60b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45e1ab60b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5e1ab60b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45e1ab60b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5e1ab60b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45e1ab60b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45e1ab60b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45e1ab60b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482b055cad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482b055cad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45e1ab60b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45e1ab60b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5e1ab60b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45e1ab60b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45e1ab60b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45e1ab60b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45e1ab60b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45e1ab60b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45e1ab60b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45e1ab60b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5e1ab60b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5e1ab60b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45e1ab60b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45e1ab60b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45e1ab60b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45e1ab60b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45e1ab60b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45e1ab60b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45e1ab60b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45e1ab60b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82b055cad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482b055cad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49b4450b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49b4450b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9b4450b9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9b4450b9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482b055cad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482b055cad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482b055cad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482b055cad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482b055cad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482b055cad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0a4ad3d7f443b39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0a4ad3d7f443b3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8dbd86c2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8dbd86c2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482b055cad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482b055cad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82b055cad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82b055cad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82b055cad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82b055cad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82b055cad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82b055cad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zicokolter.com/" TargetMode="External"/><Relationship Id="rId4" Type="http://schemas.openxmlformats.org/officeDocument/2006/relationships/hyperlink" Target="https://ift6758.github.io/lectures/tidy.pdf" TargetMode="External"/><Relationship Id="rId5" Type="http://schemas.openxmlformats.org/officeDocument/2006/relationships/hyperlink" Target="https://observablehq.com/@krisrs1128?page=2&amp;tab=notebooks&amp;type=public" TargetMode="External"/><Relationship Id="rId6" Type="http://schemas.openxmlformats.org/officeDocument/2006/relationships/hyperlink" Target="https://observablehq.com/@jhelum-ch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dreamstime.com/ice-breaking-icebreaker-activity-game-event-vector-artwork-group-people-using-sledgehammer-to-break-large-ice-image155086879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nhl.com/canadiens/news/an-early-look-at-the-2021-22-canadiens/c-326011324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rom1504.github.io/clip-retrieval/?back=https%3A%2F%2Fknn.laion.ai&amp;index=laion5B-H-14&amp;useMclip=false" TargetMode="External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Relationship Id="rId4" Type="http://schemas.openxmlformats.org/officeDocument/2006/relationships/image" Target="../media/image6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fracturedplane.notion.site/Data-Science-Course-IFT6758A-3cf49f2bd9dd4afc9bda66b05b857130" TargetMode="External"/><Relationship Id="rId4" Type="http://schemas.openxmlformats.org/officeDocument/2006/relationships/hyperlink" Target="https://drive.google.com/drive/folders/1aVigV7Phdp291zmostK1p8xm-XqXpEOp?usp=sharing" TargetMode="External"/><Relationship Id="rId5" Type="http://schemas.openxmlformats.org/officeDocument/2006/relationships/hyperlink" Target="https://gauthiergidel.github.io/ift_6758_ds/prerequis.htm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Relationship Id="rId4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9.png"/><Relationship Id="rId4" Type="http://schemas.openxmlformats.org/officeDocument/2006/relationships/image" Target="../media/image3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iazza.com/university_of_montreal/summer2024/ift6758aift3700" TargetMode="External"/><Relationship Id="rId4" Type="http://schemas.openxmlformats.org/officeDocument/2006/relationships/hyperlink" Target="https://piazza.com/university_of_montreal/summer2024/ift6758aift3700" TargetMode="External"/><Relationship Id="rId5" Type="http://schemas.openxmlformats.org/officeDocument/2006/relationships/hyperlink" Target="https://forms.gle/FxwRMHKZd8cP4a9GA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medium.com/@_moazzemhossain/the-10-algorithms-data-scientist-must-have-to-know-97a2c478ce94" TargetMode="External"/><Relationship Id="rId4" Type="http://schemas.openxmlformats.org/officeDocument/2006/relationships/image" Target="../media/image2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gradescope.ca/courses/18755" TargetMode="External"/><Relationship Id="rId4" Type="http://schemas.openxmlformats.org/officeDocument/2006/relationships/hyperlink" Target="https://forms.gle/FxwRMHKZd8cP4a9G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Cours 1 : Introduction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Bienvenue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2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Professeur : Gauthier Gidel</a:t>
            </a:r>
            <a:endParaRPr sz="23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380"/>
              <a:t>4 septembre 2024 </a:t>
            </a:r>
            <a:br>
              <a:rPr lang="en" sz="2380"/>
            </a:br>
            <a:r>
              <a:rPr lang="en" sz="1348"/>
              <a:t>(inspiré de </a:t>
            </a:r>
            <a:r>
              <a:rPr lang="en" sz="1348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Zico Kolter</a:t>
            </a:r>
            <a:r>
              <a:rPr lang="en" sz="1348"/>
              <a:t>,</a:t>
            </a:r>
            <a:r>
              <a:rPr lang="en" sz="1400"/>
              <a:t> </a:t>
            </a:r>
            <a:r>
              <a:rPr lang="en" sz="14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Golnoosh Faradi</a:t>
            </a:r>
            <a:r>
              <a:rPr lang="en" sz="1400"/>
              <a:t>, </a:t>
            </a:r>
            <a:r>
              <a:rPr lang="en" sz="14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Kris Sankaran</a:t>
            </a:r>
            <a:r>
              <a:rPr lang="en" sz="1400"/>
              <a:t> and </a:t>
            </a:r>
            <a:r>
              <a:rPr lang="en" sz="14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Jhelum Chakravorty</a:t>
            </a:r>
            <a:r>
              <a:rPr lang="en" sz="1400">
                <a:solidFill>
                  <a:schemeClr val="dk1"/>
                </a:solidFill>
              </a:rPr>
              <a:t>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3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3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Projet!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175375" y="1152475"/>
            <a:ext cx="7656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Il est temps de briser la glace</a:t>
            </a:r>
            <a:r>
              <a:rPr lang="en"/>
              <a:t>! </a:t>
            </a:r>
            <a:endParaRPr/>
          </a:p>
        </p:txBody>
      </p:sp>
      <p:pic>
        <p:nvPicPr>
          <p:cNvPr id="110" name="Google Shape;110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8088" y="1840863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/>
        </p:nvSpPr>
        <p:spPr>
          <a:xfrm>
            <a:off x="130600" y="1587250"/>
            <a:ext cx="3999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Données publiques de la </a:t>
            </a:r>
            <a:r>
              <a:rPr lang="en"/>
              <a:t>NHL.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API pour obtenir les données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Visualisations.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Algorithmes d'apprentissage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Déploiement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Difficultés:</a:t>
            </a:r>
            <a:r>
              <a:rPr lang="en"/>
              <a:t> Domaine non-standard -&gt; Données réelles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But:</a:t>
            </a:r>
            <a:r>
              <a:rPr lang="en"/>
              <a:t> Pipeline de type production.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Projet</a:t>
            </a:r>
            <a:endParaRPr/>
          </a:p>
        </p:txBody>
      </p:sp>
      <p:pic>
        <p:nvPicPr>
          <p:cNvPr id="117" name="Google Shape;117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0575" y="1361923"/>
            <a:ext cx="4960974" cy="260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U</a:t>
            </a:r>
            <a:r>
              <a:rPr lang="en"/>
              <a:t>tilisation des modèles génératifs (par exemple ChatGPT)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Strictement interdite pour les devoirs maisons.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Pour le projet: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</a:t>
            </a:r>
            <a:r>
              <a:rPr lang="en"/>
              <a:t>écrire comment vous avez </a:t>
            </a:r>
            <a:r>
              <a:rPr b="1" lang="en"/>
              <a:t>vérifié </a:t>
            </a:r>
            <a:r>
              <a:rPr lang="en"/>
              <a:t>que le contenu généré est correct.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Identifiez clairement où et comment l'IA générative a été utilisée dans vos livrables.​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</a:t>
            </a:r>
            <a:r>
              <a:rPr lang="en"/>
              <a:t>jouter une annexe détaillée répertoriant toutes vos questions et réponses.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Comment vous avez utilisé l'IA générative,​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Estimations des r</a:t>
            </a:r>
            <a:r>
              <a:rPr lang="en"/>
              <a:t>isques d'erreur pouvant affecter votre travail.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Les mesures concrètes que vous avez prises pour atténuer ces risques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La valeur que vous avez vous-même ajoutée au contenu généré par l'IA, par exemple lorsque vous avez dû intervenir pour corriger ou orienter l'IA générative.​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Des questions ?​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Qu'est-ce que la science des données ?</a:t>
            </a:r>
            <a:endParaRPr/>
          </a:p>
        </p:txBody>
      </p:sp>
      <p:sp>
        <p:nvSpPr>
          <p:cNvPr id="129" name="Google Shape;129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Ce n'est pas du ML pur (IFT6390)</a:t>
            </a:r>
            <a:endParaRPr sz="2520"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théorie de l'apprentissage c'est </a:t>
            </a:r>
            <a:r>
              <a:rPr lang="en"/>
              <a:t>comme la physique théorique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/>
              <a:t>Question :</a:t>
            </a:r>
            <a:r>
              <a:rPr lang="en"/>
              <a:t> Quelle est la grande théorie unifiée de l'univers ?</a:t>
            </a:r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00" y="2573525"/>
            <a:ext cx="3104925" cy="227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science des données, c'est comme l'ingénierie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/>
              <a:t>Question :</a:t>
            </a:r>
            <a:r>
              <a:rPr lang="en"/>
              <a:t> comment pouvons-nous construire un robot qui ressemble à un robot Einstein ?</a:t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6175" y="2727025"/>
            <a:ext cx="3292621" cy="22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Ce n'est pas du ML pur</a:t>
            </a:r>
            <a:endParaRPr sz="2520"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 côté empirique du 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 de pure théorie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 traiter les données?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 faire évoluer nos modèles?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 faire bon usage de notre matériel?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cience de répondre aux questions avec des données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Une définition possible de la science des données</a:t>
            </a:r>
            <a:endParaRPr sz="2520"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2456450" y="1964675"/>
            <a:ext cx="4231200" cy="17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"La science des données est l'application de techniques </a:t>
            </a:r>
            <a:r>
              <a:rPr b="1" lang="en"/>
              <a:t>informatiques</a:t>
            </a:r>
            <a:r>
              <a:rPr lang="en"/>
              <a:t> et</a:t>
            </a:r>
            <a:r>
              <a:rPr b="1" lang="en"/>
              <a:t> statistiques</a:t>
            </a:r>
            <a:r>
              <a:rPr lang="en"/>
              <a:t> pour résoudre ou mieux comprendre un problème dans le </a:t>
            </a:r>
            <a:r>
              <a:rPr b="1" lang="en"/>
              <a:t>monde réel</a:t>
            </a:r>
            <a:r>
              <a:rPr lang="en"/>
              <a:t>"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Source : cours de Zico Kolter sur la science des données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445025"/>
            <a:ext cx="6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Comment accéder à des intuitions à partir des données ?</a:t>
            </a:r>
            <a:endParaRPr sz="2520"/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311700" y="1391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Commencez par les </a:t>
            </a:r>
            <a:r>
              <a:rPr b="1" lang="en"/>
              <a:t>données.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Quelles sont les données disponibles, en avons-nous besoin de pré-traiter les données?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Analyser</a:t>
            </a:r>
            <a:r>
              <a:rPr lang="en"/>
              <a:t> les données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Quel algorithme/modèle, </a:t>
            </a:r>
            <a:r>
              <a:rPr b="1" lang="en"/>
              <a:t>comment puis-je savoir qu'il fonctionne</a:t>
            </a:r>
            <a:r>
              <a:rPr lang="en"/>
              <a:t>, comment l'améliorer?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Faire évoluer le </a:t>
            </a:r>
            <a:r>
              <a:rPr b="1" lang="en"/>
              <a:t>système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utiliser le matériel,</a:t>
            </a:r>
            <a:r>
              <a:rPr b="1" lang="en"/>
              <a:t> distribuer les expériences</a:t>
            </a:r>
            <a:r>
              <a:rPr lang="en"/>
              <a:t>, contrôler les versions, éviter les erreurs</a:t>
            </a:r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1125" y="0"/>
            <a:ext cx="1771174" cy="160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</a:t>
            </a:r>
            <a:r>
              <a:rPr lang="en" sz="2520"/>
              <a:t>a science des données</a:t>
            </a:r>
            <a:endParaRPr sz="2520"/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52325"/>
            <a:ext cx="8839200" cy="197272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 txBox="1"/>
          <p:nvPr/>
        </p:nvSpPr>
        <p:spPr>
          <a:xfrm>
            <a:off x="311700" y="3214700"/>
            <a:ext cx="578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Source : https://www.datasciencecourse.org/slides/intro.pdf</a:t>
            </a:r>
            <a:endParaRPr sz="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 example récent: LAION-5B</a:t>
            </a:r>
            <a:endParaRPr/>
          </a:p>
        </p:txBody>
      </p:sp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311700" y="1152475"/>
            <a:ext cx="8832300" cy="3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Un jeu de données de </a:t>
            </a:r>
            <a:r>
              <a:rPr b="1" lang="en"/>
              <a:t>5</a:t>
            </a:r>
            <a:r>
              <a:rPr lang="en"/>
              <a:t> </a:t>
            </a:r>
            <a:r>
              <a:rPr b="1" lang="en"/>
              <a:t>milliards </a:t>
            </a:r>
            <a:r>
              <a:rPr lang="en"/>
              <a:t>de paires d'image/texte.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Un vrai défi en terme de sciences des données: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Tâches distribuées 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téléchargement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traitement 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filtrage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indexage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recherche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filtrage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visualisations.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prétraitement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Sécurité et conformité (safety and compliance)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Logistique du cours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07" y="0"/>
            <a:ext cx="847538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25" y="152400"/>
            <a:ext cx="521231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3"/>
          <p:cNvSpPr txBox="1"/>
          <p:nvPr/>
        </p:nvSpPr>
        <p:spPr>
          <a:xfrm>
            <a:off x="122300" y="4162000"/>
            <a:ext cx="1195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</a:rPr>
              <a:t>source: https://laion.ai/blog/laion-5b/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84" name="Google Shape;184;p33"/>
          <p:cNvSpPr/>
          <p:nvPr/>
        </p:nvSpPr>
        <p:spPr>
          <a:xfrm>
            <a:off x="4062525" y="244575"/>
            <a:ext cx="1603200" cy="831300"/>
          </a:xfrm>
          <a:prstGeom prst="rect">
            <a:avLst/>
          </a:prstGeom>
          <a:noFill/>
          <a:ln cap="flat" cmpd="sng" w="28575">
            <a:solidFill>
              <a:srgbClr val="A530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3"/>
          <p:cNvSpPr txBox="1"/>
          <p:nvPr/>
        </p:nvSpPr>
        <p:spPr>
          <a:xfrm>
            <a:off x="5760900" y="352425"/>
            <a:ext cx="3260700" cy="831300"/>
          </a:xfrm>
          <a:prstGeom prst="rect">
            <a:avLst/>
          </a:prstGeom>
          <a:noFill/>
          <a:ln cap="flat" cmpd="sng" w="28575">
            <a:solidFill>
              <a:srgbClr val="A530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Étape 1: obt</a:t>
            </a:r>
            <a:r>
              <a:rPr lang="en">
                <a:solidFill>
                  <a:schemeClr val="dk1"/>
                </a:solidFill>
              </a:rPr>
              <a:t>e</a:t>
            </a:r>
            <a:r>
              <a:rPr lang="en"/>
              <a:t>nir un maximum de paires candidates sur Common Crawl</a:t>
            </a:r>
            <a:br>
              <a:rPr lang="en"/>
            </a:br>
            <a:r>
              <a:rPr lang="en"/>
              <a:t>(Distribué!) </a:t>
            </a:r>
            <a:endParaRPr/>
          </a:p>
        </p:txBody>
      </p:sp>
      <p:sp>
        <p:nvSpPr>
          <p:cNvPr id="186" name="Google Shape;186;p33"/>
          <p:cNvSpPr txBox="1"/>
          <p:nvPr/>
        </p:nvSpPr>
        <p:spPr>
          <a:xfrm>
            <a:off x="5760900" y="1238500"/>
            <a:ext cx="3260700" cy="615600"/>
          </a:xfrm>
          <a:prstGeom prst="rect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Étape 2: Téléchargement distribué des images </a:t>
            </a:r>
            <a:endParaRPr/>
          </a:p>
        </p:txBody>
      </p:sp>
      <p:sp>
        <p:nvSpPr>
          <p:cNvPr id="187" name="Google Shape;187;p33"/>
          <p:cNvSpPr/>
          <p:nvPr/>
        </p:nvSpPr>
        <p:spPr>
          <a:xfrm>
            <a:off x="285325" y="0"/>
            <a:ext cx="3682200" cy="831300"/>
          </a:xfrm>
          <a:prstGeom prst="rect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3"/>
          <p:cNvSpPr txBox="1"/>
          <p:nvPr/>
        </p:nvSpPr>
        <p:spPr>
          <a:xfrm>
            <a:off x="5760900" y="1956150"/>
            <a:ext cx="3260700" cy="400200"/>
          </a:xfrm>
          <a:prstGeom prst="rect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Étape 3: Traitement des images</a:t>
            </a:r>
            <a:endParaRPr/>
          </a:p>
        </p:txBody>
      </p:sp>
      <p:sp>
        <p:nvSpPr>
          <p:cNvPr id="189" name="Google Shape;189;p33"/>
          <p:cNvSpPr/>
          <p:nvPr/>
        </p:nvSpPr>
        <p:spPr>
          <a:xfrm>
            <a:off x="573600" y="861300"/>
            <a:ext cx="2171100" cy="1495200"/>
          </a:xfrm>
          <a:prstGeom prst="rect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3"/>
          <p:cNvSpPr txBox="1"/>
          <p:nvPr/>
        </p:nvSpPr>
        <p:spPr>
          <a:xfrm>
            <a:off x="5760900" y="2458400"/>
            <a:ext cx="3260700" cy="400200"/>
          </a:xfrm>
          <a:prstGeom prst="rect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Étape 4: Filtrage des images. </a:t>
            </a:r>
            <a:endParaRPr/>
          </a:p>
        </p:txBody>
      </p:sp>
      <p:cxnSp>
        <p:nvCxnSpPr>
          <p:cNvPr id="191" name="Google Shape;191;p33"/>
          <p:cNvCxnSpPr>
            <a:stCxn id="190" idx="1"/>
          </p:cNvCxnSpPr>
          <p:nvPr/>
        </p:nvCxnSpPr>
        <p:spPr>
          <a:xfrm rot="10800000">
            <a:off x="2799000" y="2418500"/>
            <a:ext cx="2961900" cy="240000"/>
          </a:xfrm>
          <a:prstGeom prst="straightConnector1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33"/>
          <p:cNvCxnSpPr>
            <a:stCxn id="190" idx="1"/>
          </p:cNvCxnSpPr>
          <p:nvPr/>
        </p:nvCxnSpPr>
        <p:spPr>
          <a:xfrm rot="10800000">
            <a:off x="5149500" y="1467500"/>
            <a:ext cx="611400" cy="1191000"/>
          </a:xfrm>
          <a:prstGeom prst="straightConnector1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33"/>
          <p:cNvCxnSpPr>
            <a:stCxn id="190" idx="1"/>
          </p:cNvCxnSpPr>
          <p:nvPr/>
        </p:nvCxnSpPr>
        <p:spPr>
          <a:xfrm rot="10800000">
            <a:off x="3559800" y="1467500"/>
            <a:ext cx="2201100" cy="1191000"/>
          </a:xfrm>
          <a:prstGeom prst="straightConnector1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33"/>
          <p:cNvSpPr txBox="1"/>
          <p:nvPr/>
        </p:nvSpPr>
        <p:spPr>
          <a:xfrm>
            <a:off x="5760900" y="2960650"/>
            <a:ext cx="3260700" cy="831300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Étape 5: Stockage, labels, visualisation, recherche, apprentissage non-supervisé, …</a:t>
            </a:r>
            <a:endParaRPr/>
          </a:p>
        </p:txBody>
      </p:sp>
      <p:sp>
        <p:nvSpPr>
          <p:cNvPr id="195" name="Google Shape;195;p33"/>
          <p:cNvSpPr txBox="1"/>
          <p:nvPr/>
        </p:nvSpPr>
        <p:spPr>
          <a:xfrm>
            <a:off x="5421175" y="3851900"/>
            <a:ext cx="3600300" cy="1108200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/>
              <a:t>E</a:t>
            </a:r>
            <a:r>
              <a:rPr b="1" lang="en" sz="1500" u="sng"/>
              <a:t>njeux:</a:t>
            </a:r>
            <a:endParaRPr b="1" sz="15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respect de la vie privée, des droits d'auteurs, contenus préjudiciable/illégal/choquant</a:t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25" y="152400"/>
            <a:ext cx="774192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Aperçu du cours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Problème de commande d'un repas</a:t>
            </a:r>
            <a:endParaRPr sz="2520"/>
          </a:p>
        </p:txBody>
      </p:sp>
      <p:sp>
        <p:nvSpPr>
          <p:cNvPr id="211" name="Google Shape;211;p36"/>
          <p:cNvSpPr txBox="1"/>
          <p:nvPr>
            <p:ph idx="1" type="body"/>
          </p:nvPr>
        </p:nvSpPr>
        <p:spPr>
          <a:xfrm>
            <a:off x="311700" y="1152475"/>
            <a:ext cx="681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Quelle nourriture devrions-nous </a:t>
            </a:r>
            <a:br>
              <a:rPr lang="en"/>
            </a:br>
            <a:r>
              <a:rPr lang="en"/>
              <a:t>suggérer?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Données: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Mouvement de la souris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Historique de recherches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Une analyse: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Que doit-on prévoir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 entraîner un modèle pour le prédire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 savons-nous que le modèle fonctionne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Échelle: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Nous avons 10 000 personnes qui utilisent le site/heure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Quel matériel devons-nous utiliser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 pouvons-nous faciliter l'exécution de ce code dans le cloud ?</a:t>
            </a:r>
            <a:endParaRPr/>
          </a:p>
        </p:txBody>
      </p:sp>
      <p:pic>
        <p:nvPicPr>
          <p:cNvPr id="212" name="Google Shape;212;p36"/>
          <p:cNvPicPr preferRelativeResize="0"/>
          <p:nvPr/>
        </p:nvPicPr>
        <p:blipFill rotWithShape="1">
          <a:blip r:embed="rId3">
            <a:alphaModFix/>
          </a:blip>
          <a:srcRect b="0" l="2133" r="0" t="15824"/>
          <a:stretch/>
        </p:blipFill>
        <p:spPr>
          <a:xfrm>
            <a:off x="4572000" y="1017737"/>
            <a:ext cx="4398177" cy="212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Données : qu'est-ce qui est disponible, que faut-il utiliser ?</a:t>
            </a:r>
            <a:endParaRPr sz="2520"/>
          </a:p>
        </p:txBody>
      </p:sp>
      <p:sp>
        <p:nvSpPr>
          <p:cNvPr id="218" name="Google Shape;21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Mouvement de la souris (x)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Séquence de points en 2d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[123,34], [124,34], [124, 33], 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Plus des clics à des moments précis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[r, 1.2s], [l, 2.3s], 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Est-ce assez?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Rétroaction (y)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Résultat de la sélection des aliments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Est-ce assez?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Vous voulez prédire ce qu'ils vont commander.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Ajouter l'heure de la journée, etc.</a:t>
            </a:r>
            <a:endParaRPr/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475" y="1017725"/>
            <a:ext cx="3272899" cy="16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9125" y="2249300"/>
            <a:ext cx="2516500" cy="207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Analyse : former un modèle, quel type de modèle ?</a:t>
            </a:r>
            <a:endParaRPr sz="2520"/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 quel type est l'entrée ? (X)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Séquence de points en 2d</a:t>
            </a:r>
            <a:endParaRPr/>
          </a:p>
          <a:p>
            <a:pPr indent="-3175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[123,34], [124,34], [124, 33], …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Plus des clics à des moments précis</a:t>
            </a:r>
            <a:endParaRPr/>
          </a:p>
          <a:p>
            <a:pPr indent="-3175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[r, 1.2s], [l, 2.3s], …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 sortie y est un type d'aliment.</a:t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Rétroaction (y)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Résultat de la sélection des aliments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Prédiction multi-classes</a:t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Problèmes possibles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Classification, régression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Clustering, réduction de la dimensionnalité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Lequel?</a:t>
            </a:r>
            <a:endParaRPr/>
          </a:p>
        </p:txBody>
      </p:sp>
      <p:pic>
        <p:nvPicPr>
          <p:cNvPr id="227" name="Google Shape;2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475" y="1192550"/>
            <a:ext cx="3272899" cy="16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8"/>
          <p:cNvPicPr preferRelativeResize="0"/>
          <p:nvPr/>
        </p:nvPicPr>
        <p:blipFill rotWithShape="1">
          <a:blip r:embed="rId4">
            <a:alphaModFix/>
          </a:blip>
          <a:srcRect b="36362" l="5415" r="29959" t="19573"/>
          <a:stretch/>
        </p:blipFill>
        <p:spPr>
          <a:xfrm>
            <a:off x="4938663" y="3280700"/>
            <a:ext cx="3956524" cy="12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Analyse : quel algorithme de classification fonctionne le mieux ?</a:t>
            </a:r>
            <a:endParaRPr sz="2520"/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311700" y="1283975"/>
            <a:ext cx="5456400" cy="3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Quel type de modèle pour la classification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Séparateur à Vaste Marge (SVM)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Garanties ThéoriqueS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 s'adapte pas bien aux grandes tailles d'entrée</a:t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Modèle linéaire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 choix des aliments est-il une fonction linéaire du mouvement de la souris ?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</a:t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Forêt aléatoire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Taille du modèle? </a:t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Réseau de neurones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Plus dur à entraîner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Prend beaucoup de temps pour s'entraîner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Coûteux à entraîner et à faire tourner</a:t>
            </a:r>
            <a:r>
              <a:rPr lang="en"/>
              <a:t>.</a:t>
            </a:r>
            <a:r>
              <a:rPr lang="en"/>
              <a:t> </a:t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8125" y="1082125"/>
            <a:ext cx="3272899" cy="16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9"/>
          <p:cNvPicPr preferRelativeResize="0"/>
          <p:nvPr/>
        </p:nvPicPr>
        <p:blipFill rotWithShape="1">
          <a:blip r:embed="rId4">
            <a:alphaModFix/>
          </a:blip>
          <a:srcRect b="36362" l="5415" r="29959" t="19573"/>
          <a:stretch/>
        </p:blipFill>
        <p:spPr>
          <a:xfrm>
            <a:off x="4990925" y="3213525"/>
            <a:ext cx="3956524" cy="12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Sous-ajustement/sur-ajustement : le modèle s'adapte-t-il bien aux données ?</a:t>
            </a:r>
            <a:endParaRPr sz="2520"/>
          </a:p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106675" y="1440175"/>
            <a:ext cx="5227200" cy="31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Sous-entraînement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modèles linéaires ont peu d'expressivité</a:t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Sur-entraînement 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modèle a appris des cas particuliers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Ces cas particuliers ne font pas partie de la vraie distribution. </a:t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savoir si l'entraînement est bon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Laissez de côté certaines données enregistrées pour les tests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Validation croisée</a:t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obtenir un meilleur ajustement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Régularisation</a:t>
            </a:r>
            <a:endParaRPr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Rasoir d'Occam : le modèle le plus simple qui explique les données est le meilleur.</a:t>
            </a:r>
            <a:endParaRPr/>
          </a:p>
        </p:txBody>
      </p:sp>
      <p:pic>
        <p:nvPicPr>
          <p:cNvPr id="243" name="Google Shape;243;p40"/>
          <p:cNvPicPr preferRelativeResize="0"/>
          <p:nvPr/>
        </p:nvPicPr>
        <p:blipFill rotWithShape="1">
          <a:blip r:embed="rId3">
            <a:alphaModFix/>
          </a:blip>
          <a:srcRect b="36362" l="5415" r="29959" t="19573"/>
          <a:stretch/>
        </p:blipFill>
        <p:spPr>
          <a:xfrm>
            <a:off x="5128975" y="3280700"/>
            <a:ext cx="3956524" cy="128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0" y="931600"/>
            <a:ext cx="3751501" cy="211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Complexité du modèle : et comment la mesurer</a:t>
            </a:r>
            <a:endParaRPr sz="2520"/>
          </a:p>
        </p:txBody>
      </p:sp>
      <p:sp>
        <p:nvSpPr>
          <p:cNvPr id="250" name="Google Shape;25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Arbres de décision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profondeur de l'arbre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Forêts aléatoires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nombres d'arbres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profondeurs des arbres.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Réseaux profonds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Nombre de paramètres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Nombre de couches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9700" y="1017723"/>
            <a:ext cx="4254299" cy="235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394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Première étape : page Web du cours</a:t>
            </a:r>
            <a:endParaRPr sz="2520"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statique du cours :  </a:t>
            </a:r>
            <a:r>
              <a:rPr lang="en" u="sng">
                <a:solidFill>
                  <a:schemeClr val="hlink"/>
                </a:solidFill>
                <a:hlinkClick r:id="rId3"/>
              </a:rPr>
              <a:t>[lien]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Lien pour les diapositives: </a:t>
            </a:r>
            <a:r>
              <a:rPr lang="en" u="sng">
                <a:solidFill>
                  <a:schemeClr val="hlink"/>
                </a:solidFill>
                <a:hlinkClick r:id="rId4"/>
              </a:rPr>
              <a:t>[lien]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Page des prérequis 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https://gauthiergidel.github.io/ift_6758_ds/prerequis.html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Une bonne connaissance de :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800"/>
              <a:buAutoNum type="arabicPeriod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Programmation en Python. Vous ne pouvez </a:t>
            </a:r>
            <a:r>
              <a:rPr b="1" lang="en">
                <a:solidFill>
                  <a:srgbClr val="333333"/>
                </a:solidFill>
                <a:highlight>
                  <a:srgbClr val="FFFFFF"/>
                </a:highlight>
              </a:rPr>
              <a:t>pas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utiliser un autre language de programmation dans ce cours.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AutoNum type="arabicPeriod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Logiciel de version (e.g. git.)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AutoNum type="arabicPeriod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Connaissances de base à propos du Web.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AutoNum type="arabicPeriod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Connaissances de base en algèbre linéaire, probabilité et statistiques.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Pré-traitement et réglage du modèle</a:t>
            </a:r>
            <a:endParaRPr sz="2520"/>
          </a:p>
        </p:txBody>
      </p:sp>
      <p:sp>
        <p:nvSpPr>
          <p:cNvPr id="257" name="Google Shape;25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 modèle est-il suffisamment performant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Nous pouvons souvent obtenir de meilleures performances.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Prétraiter les données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Comment diviser les données pour le test/la validation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Avons-nous suffisamment de données à diviser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Réglage du modèle 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Tous les modèles ont des hyper paramètres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Nombre d'arbres, grappes, paramètres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Essayez différentes valeurs de ces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657" y="2942574"/>
            <a:ext cx="3604042" cy="18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311700" y="263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Visualisation des données</a:t>
            </a:r>
            <a:endParaRPr sz="2520"/>
          </a:p>
        </p:txBody>
      </p:sp>
      <p:sp>
        <p:nvSpPr>
          <p:cNvPr id="264" name="Google Shape;264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montrer à nous-mêmes et aux autres que le modèle fonctionne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Exploration:</a:t>
            </a:r>
            <a:endParaRPr b="1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Y a-t-il d'autres tendances dans les données ?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 les trouver ?</a:t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Présentation:</a:t>
            </a:r>
            <a:endParaRPr b="1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 meilleure façon d'afficher l'exploration ?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Vous voulez une visualisation compacte avec peu de bruit</a:t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Visualisations avancées :</a:t>
            </a:r>
            <a:endParaRPr b="1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Visualisation multimodale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Visualisations interactives</a:t>
            </a:r>
            <a:endParaRPr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pièges de la visualisation</a:t>
            </a:r>
            <a:endParaRPr/>
          </a:p>
        </p:txBody>
      </p:sp>
      <p:pic>
        <p:nvPicPr>
          <p:cNvPr id="265" name="Google Shape;26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600" y="1708350"/>
            <a:ext cx="3380024" cy="240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Prétraitement et augmentation des données</a:t>
            </a:r>
            <a:endParaRPr sz="2520"/>
          </a:p>
        </p:txBody>
      </p:sp>
      <p:sp>
        <p:nvSpPr>
          <p:cNvPr id="271" name="Google Shape;271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pouvons-nous préparer les données pour faciliter le travail des modèles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Prétraitement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Données/Modèles poubelles ⇒  prédictions poubelles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Traiter les données pour éliminer les ordures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Augmentation: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Mise à l'échelle des données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Autres méthodes ????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950" y="1558177"/>
            <a:ext cx="3178350" cy="24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Test d'hypothèse : Ayez confiance en votre modèle</a:t>
            </a:r>
            <a:endParaRPr sz="2520"/>
          </a:p>
        </p:txBody>
      </p:sp>
      <p:sp>
        <p:nvSpPr>
          <p:cNvPr id="278" name="Google Shape;27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Dans quelle mesure sommes-nous confiants dans nos résultats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Tests d'hypothèses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Test statistique de vraisemblance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Vs hypothèse nulle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Méthodes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Simulation directe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mélanger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Amorçage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Validation croisée</a:t>
            </a:r>
            <a:endParaRPr/>
          </a:p>
        </p:txBody>
      </p:sp>
      <p:pic>
        <p:nvPicPr>
          <p:cNvPr id="279" name="Google Shape;2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071" y="1897471"/>
            <a:ext cx="3699000" cy="245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type="title"/>
          </p:nvPr>
        </p:nvSpPr>
        <p:spPr>
          <a:xfrm>
            <a:off x="62725" y="201100"/>
            <a:ext cx="876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Virtualisation avec Docker : code portable et </a:t>
            </a:r>
            <a:r>
              <a:rPr b="1" lang="en" sz="2520"/>
              <a:t>reproductible</a:t>
            </a:r>
            <a:endParaRPr b="1" sz="2520"/>
          </a:p>
        </p:txBody>
      </p:sp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</a:t>
            </a:r>
            <a:r>
              <a:rPr lang="en"/>
              <a:t>éployer le code sur les serveurs de l'entreprise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 rendre cela facile 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Machines virtuelles (VM)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Simulez un tout nouveau système d'exploitation sur</a:t>
            </a:r>
            <a:br>
              <a:rPr lang="en"/>
            </a:br>
            <a:r>
              <a:rPr lang="en"/>
              <a:t>un système existant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Copiez cette configuration sur plusieurs ordinateurs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Docker: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 écosystème de VM légères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Facile à partager avec d'autres et à déployer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Utile pour la recherche d'hyper-paramètres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Reproduire votre code sur plusieurs ordinateurs</a:t>
            </a:r>
            <a:endParaRPr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3">
            <a:alphaModFix/>
          </a:blip>
          <a:srcRect b="0" l="51064" r="0" t="19678"/>
          <a:stretch/>
        </p:blipFill>
        <p:spPr>
          <a:xfrm>
            <a:off x="5861025" y="1785675"/>
            <a:ext cx="3115350" cy="278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Mise à l'échelle : suivi des expériences</a:t>
            </a:r>
            <a:endParaRPr sz="2520"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Lorsque vous travaillez à grande échelle, vous devez vous organiser à grande échelle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Qu'est-ce que le passage à l'échelle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Vos expériences sont dans le cloud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Vos données sont dans le cloud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Vous devez analyser les résultats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Suivi des expériences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Vérifier les expériences pendant leur exécution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Effectuer une exploration et une analyse </a:t>
            </a:r>
            <a:br>
              <a:rPr lang="en"/>
            </a:br>
            <a:r>
              <a:rPr lang="en"/>
              <a:t>supplémentaires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Reproduire une expérience ?????</a:t>
            </a:r>
            <a:endParaRPr/>
          </a:p>
        </p:txBody>
      </p:sp>
      <p:pic>
        <p:nvPicPr>
          <p:cNvPr id="293" name="Google Shape;2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550" y="1913375"/>
            <a:ext cx="3667926" cy="244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Apprentissage matériel et distribué</a:t>
            </a:r>
            <a:endParaRPr sz="2520"/>
          </a:p>
        </p:txBody>
      </p:sp>
      <p:sp>
        <p:nvSpPr>
          <p:cNvPr id="299" name="Google Shape;299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Quel matériel devrions-nous acheter pour exécuter notre algorithme ?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Faut justifier ça au patron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Matériel: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Traitement d'image?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Combien de requêtes/minute ?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Pouvons-nous optimiser pour économiser.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Distribuer: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Quel ordinateur cloud utiliser ?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Dépend des hypothèses du modèle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3525" y="2045975"/>
            <a:ext cx="3465450" cy="21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Ingénierie des caractéristiques : sélectionner de meilleures </a:t>
            </a:r>
            <a:r>
              <a:rPr lang="en" sz="2520"/>
              <a:t>caractéristiques</a:t>
            </a:r>
            <a:endParaRPr sz="2520"/>
          </a:p>
        </p:txBody>
      </p:sp>
      <p:sp>
        <p:nvSpPr>
          <p:cNvPr id="306" name="Google Shape;306;p49"/>
          <p:cNvSpPr txBox="1"/>
          <p:nvPr>
            <p:ph idx="1" type="body"/>
          </p:nvPr>
        </p:nvSpPr>
        <p:spPr>
          <a:xfrm>
            <a:off x="311700" y="1386850"/>
            <a:ext cx="53118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Toutes les caractéristiques ne sont pas égales, utilisez les meilleures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Rappel: problème de prédiction de repas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Qu'est-ce qu'une caractéristique: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X = [123,34], [124,34], [124, 33]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Peut-être que les 10 dernières valeurs de X fonctionnent le mieux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Sélection: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Réduire la taille d'entrée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Peut-être utiliser un modèle d'apprentissage plus simple</a:t>
            </a:r>
            <a:endParaRPr/>
          </a:p>
        </p:txBody>
      </p:sp>
      <p:pic>
        <p:nvPicPr>
          <p:cNvPr descr="A screen shot of a social media post&#10;&#10;Description automatically generated" id="307" name="Google Shape;3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9347" y="1468924"/>
            <a:ext cx="3252952" cy="1263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line chart&#10;&#10;Description automatically generated" id="308" name="Google Shape;308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11501" y="2732575"/>
            <a:ext cx="3754003" cy="12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Biais algorithmique</a:t>
            </a:r>
            <a:endParaRPr sz="2520"/>
          </a:p>
        </p:txBody>
      </p:sp>
      <p:sp>
        <p:nvSpPr>
          <p:cNvPr id="314" name="Google Shape;314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Comment savons-nous que les prévisions sont justes 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données sont-elles vraiment équitables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Biais: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données sont collectées par des personnes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Certains groupes apparaissent plus souvent </a:t>
            </a:r>
            <a:br>
              <a:rPr lang="en"/>
            </a:br>
            <a:r>
              <a:rPr lang="en"/>
              <a:t>dans les données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personnes avec plus de $$$ utilisent </a:t>
            </a:r>
            <a:br>
              <a:rPr lang="en"/>
            </a:br>
            <a:r>
              <a:rPr lang="en"/>
              <a:t>plus souvent le système de commande en ligne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Équité: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Comprendre les effets de ces problèmes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Rendez votre modèle et vos données plus équitables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Éviter d'amplifier les biais historiques</a:t>
            </a:r>
            <a:endParaRPr/>
          </a:p>
        </p:txBody>
      </p:sp>
      <p:grpSp>
        <p:nvGrpSpPr>
          <p:cNvPr id="315" name="Google Shape;315;p50"/>
          <p:cNvGrpSpPr/>
          <p:nvPr/>
        </p:nvGrpSpPr>
        <p:grpSpPr>
          <a:xfrm>
            <a:off x="5667782" y="1642032"/>
            <a:ext cx="3337054" cy="3003023"/>
            <a:chOff x="6664809" y="3787122"/>
            <a:chExt cx="5337579" cy="4803299"/>
          </a:xfrm>
        </p:grpSpPr>
        <p:pic>
          <p:nvPicPr>
            <p:cNvPr id="316" name="Google Shape;316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68412" y="3787122"/>
              <a:ext cx="5133857" cy="41159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7" name="Google Shape;317;p50"/>
            <p:cNvSpPr/>
            <p:nvPr/>
          </p:nvSpPr>
          <p:spPr>
            <a:xfrm>
              <a:off x="6868413" y="3787122"/>
              <a:ext cx="5133975" cy="4116070"/>
            </a:xfrm>
            <a:custGeom>
              <a:rect b="b" l="l" r="r" t="t"/>
              <a:pathLst>
                <a:path extrusionOk="0" h="4116070" w="5133975">
                  <a:moveTo>
                    <a:pt x="835535" y="0"/>
                  </a:moveTo>
                  <a:lnTo>
                    <a:pt x="5133855" y="1255586"/>
                  </a:lnTo>
                  <a:lnTo>
                    <a:pt x="4298319" y="4115922"/>
                  </a:lnTo>
                  <a:lnTo>
                    <a:pt x="0" y="2860336"/>
                  </a:lnTo>
                  <a:lnTo>
                    <a:pt x="835535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18" name="Google Shape;318;p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64809" y="6119002"/>
              <a:ext cx="4659271" cy="24708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" name="Google Shape;319;p50"/>
            <p:cNvSpPr/>
            <p:nvPr/>
          </p:nvSpPr>
          <p:spPr>
            <a:xfrm>
              <a:off x="6664809" y="6119001"/>
              <a:ext cx="4659630" cy="2471420"/>
            </a:xfrm>
            <a:custGeom>
              <a:rect b="b" l="l" r="r" t="t"/>
              <a:pathLst>
                <a:path extrusionOk="0" h="2471420" w="4659630">
                  <a:moveTo>
                    <a:pt x="354433" y="0"/>
                  </a:moveTo>
                  <a:lnTo>
                    <a:pt x="4659273" y="1257491"/>
                  </a:lnTo>
                  <a:lnTo>
                    <a:pt x="4304840" y="2470842"/>
                  </a:lnTo>
                  <a:lnTo>
                    <a:pt x="0" y="1213351"/>
                  </a:lnTo>
                  <a:lnTo>
                    <a:pt x="354433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Données d'images : Changement de représentation ?</a:t>
            </a:r>
            <a:endParaRPr sz="2520"/>
          </a:p>
        </p:txBody>
      </p:sp>
      <p:sp>
        <p:nvSpPr>
          <p:cNvPr id="325" name="Google Shape;325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Quelle est la meilleure façon de traiter les données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 texte/image/graphique 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Conversion de données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traitement d'image est puissant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Convertir des données en images.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[123,34], [124,34], [124, 33] -&gt;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Autres représentations 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Beaucoup de choses peuvent être converties en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images occupent de l'espace sur le disque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Compromis entre le temps de traitement et l'espace disque</a:t>
            </a:r>
            <a:endParaRPr/>
          </a:p>
        </p:txBody>
      </p:sp>
      <p:pic>
        <p:nvPicPr>
          <p:cNvPr id="326" name="Google Shape;32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6450" y="1747550"/>
            <a:ext cx="2778100" cy="1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Deuxième étape : Piazza</a:t>
            </a:r>
            <a:endParaRPr sz="2520"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3F3F3F"/>
                </a:solidFill>
              </a:rPr>
              <a:t>Discussion et questions </a:t>
            </a:r>
            <a:r>
              <a:rPr lang="en">
                <a:solidFill>
                  <a:srgbClr val="3F3F3F"/>
                </a:solidFill>
              </a:rPr>
              <a:t>sur  Piazza </a:t>
            </a:r>
            <a:r>
              <a:rPr lang="en" u="sng">
                <a:solidFill>
                  <a:schemeClr val="hlink"/>
                </a:solidFill>
                <a:hlinkClick r:id="rId3"/>
              </a:rPr>
              <a:t>[lien ici]</a:t>
            </a:r>
            <a:r>
              <a:rPr lang="en">
                <a:solidFill>
                  <a:srgbClr val="3F3F3F"/>
                </a:solidFill>
              </a:rPr>
              <a:t>.</a:t>
            </a:r>
            <a:endParaRPr>
              <a:solidFill>
                <a:srgbClr val="3F3F3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https://piazza.com/university_of_montreal/summer2024/ift6758aift3700</a:t>
            </a:r>
            <a:endParaRPr sz="1800"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Nous </a:t>
            </a:r>
            <a:r>
              <a:rPr lang="en">
                <a:solidFill>
                  <a:srgbClr val="3F3F3F"/>
                </a:solidFill>
              </a:rPr>
              <a:t>n'utilisons</a:t>
            </a:r>
            <a:r>
              <a:rPr lang="en">
                <a:solidFill>
                  <a:srgbClr val="3F3F3F"/>
                </a:solidFill>
              </a:rPr>
              <a:t> pas Studium !</a:t>
            </a: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Assurez-vous d'être inscrit sur Piazza ! Sinon remplissez </a:t>
            </a:r>
            <a:r>
              <a:rPr lang="en" u="sng">
                <a:solidFill>
                  <a:schemeClr val="hlink"/>
                </a:solidFill>
                <a:hlinkClick r:id="rId5"/>
              </a:rPr>
              <a:t>[ce formulaire]</a:t>
            </a: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Assurez-vous de vérifier fréquemment Piazza.</a:t>
            </a:r>
            <a:endParaRPr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2"/>
          <p:cNvSpPr txBox="1"/>
          <p:nvPr>
            <p:ph type="title"/>
          </p:nvPr>
        </p:nvSpPr>
        <p:spPr>
          <a:xfrm>
            <a:off x="311700" y="422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Données de </a:t>
            </a:r>
            <a:r>
              <a:rPr lang="en"/>
              <a:t>texte</a:t>
            </a:r>
            <a:endParaRPr/>
          </a:p>
        </p:txBody>
      </p:sp>
      <p:sp>
        <p:nvSpPr>
          <p:cNvPr id="332" name="Google Shape;332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Particularités du texte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Tâches standards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prétraitement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difficultées: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ambiguïté</a:t>
            </a:r>
            <a:r>
              <a:rPr lang="en"/>
              <a:t> syntaxique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importance du contexte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Polysémie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Modèles probabilistes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NGrams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Techniques de plongement lexical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SVD (Décomposition en valeurs singulières)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Word2Vec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GloVe	</a:t>
            </a:r>
            <a:endParaRPr/>
          </a:p>
        </p:txBody>
      </p:sp>
      <p:pic>
        <p:nvPicPr>
          <p:cNvPr id="333" name="Google Shape;33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04143" y="146308"/>
            <a:ext cx="3583381" cy="2517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2350" y="2896375"/>
            <a:ext cx="3491875" cy="21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Données de Graphes</a:t>
            </a:r>
            <a:endParaRPr/>
          </a:p>
        </p:txBody>
      </p:sp>
      <p:sp>
        <p:nvSpPr>
          <p:cNvPr id="340" name="Google Shape;340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Particularité des graphes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Tâches standard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représentation	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matrice d'adjacence, Laplacien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Techniques de plongement de noeuds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 similarité de noeuds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marche aléatoires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2950" y="2022425"/>
            <a:ext cx="3745249" cy="224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La science des données nécessite des compétences diverses</a:t>
            </a:r>
            <a:endParaRPr sz="2520"/>
          </a:p>
        </p:txBody>
      </p:sp>
      <p:pic>
        <p:nvPicPr>
          <p:cNvPr id="347" name="Google Shape;347;p5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8425" y="721200"/>
            <a:ext cx="4087132" cy="435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Retour à ce qu'est la science des données</a:t>
            </a:r>
            <a:endParaRPr sz="2520"/>
          </a:p>
        </p:txBody>
      </p:sp>
      <p:pic>
        <p:nvPicPr>
          <p:cNvPr id="353" name="Google Shape;35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52325"/>
            <a:ext cx="8839200" cy="1972722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55"/>
          <p:cNvSpPr txBox="1"/>
          <p:nvPr/>
        </p:nvSpPr>
        <p:spPr>
          <a:xfrm>
            <a:off x="311700" y="3214700"/>
            <a:ext cx="578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Source : https://www.datasciencecourse.org/slides/intro.pdf</a:t>
            </a:r>
            <a:endParaRPr sz="9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Ressources utiles</a:t>
            </a:r>
            <a:endParaRPr sz="2520"/>
          </a:p>
        </p:txBody>
      </p:sp>
      <p:sp>
        <p:nvSpPr>
          <p:cNvPr id="360" name="Google Shape;360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Pts val="1800"/>
              <a:buFont typeface="Noto Sans Symbols"/>
              <a:buChar char="🠶"/>
            </a:pPr>
            <a:r>
              <a:rPr lang="en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Livres : apprentissage statistique, manuel Python, introduction à la science des données</a:t>
            </a:r>
            <a:endParaRPr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Pts val="1800"/>
              <a:buFont typeface="Noto Sans Symbols"/>
              <a:buChar char="🠶"/>
            </a:pPr>
            <a:r>
              <a:rPr lang="en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Cours en ligne : freeCodeCamp , Harvard CS109</a:t>
            </a:r>
            <a:endParaRPr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Pts val="1800"/>
              <a:buFont typeface="Noto Sans Symbols"/>
              <a:buChar char="🠶"/>
            </a:pPr>
            <a:r>
              <a:rPr lang="en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Examen de la science des données de Harvard</a:t>
            </a:r>
            <a:endParaRPr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1" name="Google Shape;36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350" y="2793076"/>
            <a:ext cx="7534425" cy="23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7"/>
          <p:cNvSpPr txBox="1"/>
          <p:nvPr>
            <p:ph type="title"/>
          </p:nvPr>
        </p:nvSpPr>
        <p:spPr>
          <a:xfrm>
            <a:off x="201384" y="301412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Ressources</a:t>
            </a:r>
            <a:endParaRPr sz="2520"/>
          </a:p>
        </p:txBody>
      </p:sp>
      <p:sp>
        <p:nvSpPr>
          <p:cNvPr id="367" name="Google Shape;367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Certains contenus de (https://ucbrise.github.io/cs294-ai-sys-sp22/,</a:t>
            </a:r>
            <a:endParaRPr sz="11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https://fullstackdeeplearning.com/spring2021/,</a:t>
            </a:r>
            <a:endParaRPr sz="11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https://stanford-cs329s.github.io/).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520"/>
              <a:t>Troisième</a:t>
            </a:r>
            <a:r>
              <a:rPr lang="en" sz="2520"/>
              <a:t> étape : Gradescope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la soumission des devoirs et du projet nous utiliserons Gradescope: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lien: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Gradescope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Vous devriez avoir reçu une invitation.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Dans le cas contraire </a:t>
            </a:r>
            <a:r>
              <a:rPr b="1" lang="en" u="sng">
                <a:solidFill>
                  <a:schemeClr val="hlink"/>
                </a:solidFill>
                <a:hlinkClick r:id="rId4"/>
              </a:rPr>
              <a:t>n'oubliez pas de remplir le formulaire.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Quatrième étape : Enquête</a:t>
            </a:r>
            <a:endParaRPr sz="2520"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272888" y="1145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Remplissez le sondage: https://forms.gle/FxwRMHKZd8cP4a9GA</a:t>
            </a: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Hyper important !</a:t>
            </a: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-"/>
            </a:pPr>
            <a:r>
              <a:rPr lang="en">
                <a:solidFill>
                  <a:srgbClr val="3F3F3F"/>
                </a:solidFill>
              </a:rPr>
              <a:t>Surtout si vous n'êtes pas encore inscrit sur Piazza et gradescope. </a:t>
            </a:r>
            <a:endParaRPr>
              <a:solidFill>
                <a:srgbClr val="3F3F3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3F3F3F"/>
              </a:solidFill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2900" y="2877975"/>
            <a:ext cx="1880575" cy="17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1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Discussion et questions</a:t>
            </a:r>
            <a:endParaRPr sz="2520"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132475" y="1152475"/>
            <a:ext cx="887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>
                <a:solidFill>
                  <a:srgbClr val="3F3F3F"/>
                </a:solidFill>
              </a:rPr>
              <a:t>Posez la plupart de vos questions sur Piazza !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En c</a:t>
            </a:r>
            <a:r>
              <a:rPr lang="en">
                <a:solidFill>
                  <a:srgbClr val="3F3F3F"/>
                </a:solidFill>
              </a:rPr>
              <a:t>as d'urgence (affaire personnelle) : un email est ok.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Dans tout les autres cas: Piazza</a:t>
            </a:r>
            <a:br>
              <a:rPr lang="en">
                <a:solidFill>
                  <a:srgbClr val="3F3F3F"/>
                </a:solidFill>
              </a:rPr>
            </a:b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>
                <a:solidFill>
                  <a:srgbClr val="3F3F3F"/>
                </a:solidFill>
              </a:rPr>
              <a:t>Auxiliaires IFT 3700: 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Gabriel Fortin-Leblanc &lt;gabriel.fortin-leblanc@umontreal.ca&gt;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Gregory De Salaberry Seljak &lt;gregory.de.salaberry.seljak@umontreal.ca&gt;</a:t>
            </a:r>
            <a:endParaRPr>
              <a:solidFill>
                <a:srgbClr val="3F3F3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>
                <a:solidFill>
                  <a:srgbClr val="3F3F3F"/>
                </a:solidFill>
              </a:rPr>
              <a:t>Auxiliaires IFT 6758: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Labos et quelques cours: </a:t>
            </a:r>
            <a:r>
              <a:rPr b="1" lang="en">
                <a:solidFill>
                  <a:srgbClr val="3F3F3F"/>
                </a:solidFill>
              </a:rPr>
              <a:t>Pravish Sainath</a:t>
            </a:r>
            <a:r>
              <a:rPr lang="en">
                <a:solidFill>
                  <a:srgbClr val="3F3F3F"/>
                </a:solidFill>
              </a:rPr>
              <a:t> --- pravishsainath@gmail.com</a:t>
            </a:r>
            <a:endParaRPr>
              <a:solidFill>
                <a:srgbClr val="3F3F3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</a:pPr>
            <a:r>
              <a:rPr lang="en">
                <a:solidFill>
                  <a:srgbClr val="3F3F3F"/>
                </a:solidFill>
              </a:rPr>
              <a:t>Projet: </a:t>
            </a:r>
            <a:endParaRPr>
              <a:solidFill>
                <a:srgbClr val="3F3F3F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</a:pPr>
            <a:r>
              <a:rPr lang="en">
                <a:solidFill>
                  <a:srgbClr val="3F3F3F"/>
                </a:solidFill>
              </a:rPr>
              <a:t>Marco Jiralespong &lt;marco.jiralerspong@mila.quebec&gt;</a:t>
            </a:r>
            <a:endParaRPr>
              <a:solidFill>
                <a:srgbClr val="3F3F3F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</a:pPr>
            <a:r>
              <a:rPr lang="en">
                <a:solidFill>
                  <a:srgbClr val="3F3F3F"/>
                </a:solidFill>
              </a:rPr>
              <a:t>Tiffany Maynard: &lt;tiffany.maynard@umontreal.ca&gt;</a:t>
            </a:r>
            <a:endParaRPr>
              <a:solidFill>
                <a:srgbClr val="3F3F3F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</a:pPr>
            <a:r>
              <a:rPr lang="en">
                <a:solidFill>
                  <a:srgbClr val="3F3F3F"/>
                </a:solidFill>
              </a:rPr>
              <a:t>Joel Sageau &lt;joel.sageau@umontreal.ca&gt;</a:t>
            </a:r>
            <a:endParaRPr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Logistique du cours</a:t>
            </a:r>
            <a:endParaRPr sz="2520"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Session théoriques: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Lundi</a:t>
            </a:r>
            <a:r>
              <a:rPr lang="en"/>
              <a:t> de 15h30 à 16h20 --  N-515 Roger Gaudry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Mercredi</a:t>
            </a:r>
            <a:r>
              <a:rPr lang="en"/>
              <a:t> de 16h00 à 18h00 (y compris une pause de 10 minutes entre 17h20 et 17h30) -- P-310 Roger Gaudry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Labs: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Lundis</a:t>
            </a:r>
            <a:r>
              <a:rPr lang="en"/>
              <a:t> de 16h30 à 18h20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N-515 Roger Gaudry pour IFT 3700 (labos bi-hebdomadaire, alternance avec des heures de bureau)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TBD pour IFT 6758 (alternance de devoir maison et du projet)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Logistique du cours : notation</a:t>
            </a:r>
            <a:endParaRPr sz="2520"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IFT 6758:</a:t>
            </a:r>
            <a:endParaRPr u="sng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entury Gothic"/>
              <a:buChar char="-"/>
            </a:pPr>
            <a:r>
              <a:rPr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 final (3 étapes)</a:t>
            </a:r>
            <a:r>
              <a:rPr b="1"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(35%)</a:t>
            </a:r>
            <a:endParaRPr b="1"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entury Gothic"/>
              <a:buChar char="-"/>
            </a:pPr>
            <a:r>
              <a:rPr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Deux examens écrits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entury Gothic"/>
              <a:buChar char="-"/>
            </a:pPr>
            <a:r>
              <a:rPr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Mi-session : semaine du 28 octobre</a:t>
            </a:r>
            <a:r>
              <a:rPr b="1"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(20 %)</a:t>
            </a:r>
            <a:endParaRPr b="1" sz="12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entury Gothic"/>
              <a:buChar char="-"/>
            </a:pPr>
            <a:r>
              <a:rPr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Final Semaine du 17 Decembre </a:t>
            </a:r>
            <a:r>
              <a:rPr b="1"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(25%)</a:t>
            </a:r>
            <a:endParaRPr b="1" sz="12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entury Gothic"/>
              <a:buChar char="-"/>
            </a:pPr>
            <a:r>
              <a:rPr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Devoirs de programmation (Gradescope)-- (~7) -- </a:t>
            </a:r>
            <a:r>
              <a:rPr b="1"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(20%)</a:t>
            </a:r>
            <a:endParaRPr b="1"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IFT 3700:</a:t>
            </a:r>
            <a:endParaRPr b="1"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entury Gothic"/>
              <a:buChar char="-"/>
            </a:pPr>
            <a:r>
              <a:rPr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Deux examens écrits: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entury Gothic"/>
              <a:buChar char="-"/>
            </a:pPr>
            <a:r>
              <a:rPr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Mi-session : semaine du 28 octobre</a:t>
            </a:r>
            <a:r>
              <a:rPr b="1"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(30 %)</a:t>
            </a:r>
            <a:endParaRPr b="1" sz="12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entury Gothic"/>
              <a:buChar char="-"/>
            </a:pPr>
            <a:r>
              <a:rPr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Final Semaine du 17 Decembre </a:t>
            </a:r>
            <a:r>
              <a:rPr b="1" lang="en" sz="12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(40%)</a:t>
            </a:r>
            <a:endParaRPr b="1" sz="12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entury Gothic"/>
              <a:buChar char="-"/>
            </a:pPr>
            <a:r>
              <a:rPr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Devoirs de programmation (Gradescope)-- (~7) -- </a:t>
            </a:r>
            <a:r>
              <a:rPr b="1" lang="en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(30%)</a:t>
            </a:r>
            <a:endParaRPr b="1"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